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85" r:id="rId3"/>
    <p:sldId id="284" r:id="rId4"/>
    <p:sldId id="300" r:id="rId5"/>
    <p:sldId id="261" r:id="rId6"/>
    <p:sldId id="286" r:id="rId7"/>
    <p:sldId id="267" r:id="rId8"/>
    <p:sldId id="263" r:id="rId9"/>
    <p:sldId id="272" r:id="rId10"/>
    <p:sldId id="301" r:id="rId11"/>
    <p:sldId id="302" r:id="rId12"/>
    <p:sldId id="281" r:id="rId13"/>
    <p:sldId id="289" r:id="rId14"/>
    <p:sldId id="265" r:id="rId15"/>
    <p:sldId id="275" r:id="rId16"/>
    <p:sldId id="276" r:id="rId17"/>
    <p:sldId id="287" r:id="rId18"/>
    <p:sldId id="271" r:id="rId19"/>
    <p:sldId id="303" r:id="rId20"/>
    <p:sldId id="290" r:id="rId21"/>
    <p:sldId id="273" r:id="rId22"/>
    <p:sldId id="304" r:id="rId23"/>
    <p:sldId id="280" r:id="rId24"/>
    <p:sldId id="279" r:id="rId25"/>
    <p:sldId id="277" r:id="rId26"/>
    <p:sldId id="278" r:id="rId27"/>
    <p:sldId id="266" r:id="rId28"/>
    <p:sldId id="274" r:id="rId29"/>
    <p:sldId id="305" r:id="rId30"/>
    <p:sldId id="306" r:id="rId31"/>
    <p:sldId id="288" r:id="rId32"/>
    <p:sldId id="307" r:id="rId33"/>
    <p:sldId id="296" r:id="rId34"/>
    <p:sldId id="297" r:id="rId35"/>
    <p:sldId id="298" r:id="rId36"/>
    <p:sldId id="309" r:id="rId37"/>
    <p:sldId id="311" r:id="rId38"/>
    <p:sldId id="310" r:id="rId39"/>
    <p:sldId id="269" r:id="rId40"/>
    <p:sldId id="26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82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e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ИГРОВЫЕ ФОРМЫ РАБОТЫ КАК РЕСУРС ФОРМИРОВАНИЯ ЯЗЫКОВЫХ КОМПЕТЕНЦИЙ УЧАЩИХСЯ </a:t>
            </a:r>
            <a:endParaRPr lang="ru-RU" sz="36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23528" y="5445224"/>
            <a:ext cx="8658200" cy="122413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Подготовила: Учитель английского языка. </a:t>
            </a:r>
          </a:p>
          <a:p>
            <a:pPr algn="ctr"/>
            <a:r>
              <a:rPr lang="ru-RU" dirty="0" smtClean="0"/>
              <a:t>МБОУ «Гимназия №52»</a:t>
            </a:r>
            <a:r>
              <a:rPr lang="ru-RU" dirty="0"/>
              <a:t> Сапожникова </a:t>
            </a:r>
            <a:r>
              <a:rPr lang="ru-RU" dirty="0" smtClean="0"/>
              <a:t>Н.В.</a:t>
            </a:r>
          </a:p>
          <a:p>
            <a:endParaRPr lang="ru-RU" dirty="0"/>
          </a:p>
          <a:p>
            <a:pPr algn="ctr"/>
            <a:r>
              <a:rPr lang="ru-RU" dirty="0" smtClean="0"/>
              <a:t>2017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Masha?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She’s  … the chair.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412776"/>
            <a:ext cx="9040327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81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Where’s Masha?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i59.fastpic.ru/big/2014/0101/96/a377318e6a5ab72f2141e1781bca1d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779" y="1671250"/>
            <a:ext cx="9202779" cy="51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703" y="4869160"/>
            <a:ext cx="69029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381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718"/>
            <a:ext cx="8820472" cy="137160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628801"/>
            <a:ext cx="221363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276466"/>
            <a:ext cx="1864441" cy="258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2471" y="4725145"/>
            <a:ext cx="2173600" cy="215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63" y="1772816"/>
            <a:ext cx="2105769" cy="246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027" y="4371320"/>
            <a:ext cx="2383170" cy="250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2045196" cy="255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7" y="1768228"/>
            <a:ext cx="1685830" cy="255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813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718"/>
            <a:ext cx="9144000" cy="900018"/>
          </a:xfrm>
        </p:spPr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dirty="0" smtClean="0"/>
              <a:t>Угадай вид </a:t>
            </a:r>
            <a:r>
              <a:rPr lang="ru-RU" dirty="0"/>
              <a:t>спорта», пантомимы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 smtClean="0"/>
              <a:t>Do you play football? Yes, I do. 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80425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59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683994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игры с </a:t>
            </a:r>
            <a:r>
              <a:rPr lang="ru-RU" sz="1800" dirty="0" smtClean="0"/>
              <a:t>картинками</a:t>
            </a:r>
            <a:r>
              <a:rPr lang="ru-RU" sz="18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s-media-cache-ak0.pinimg.com/originals/18/95/7d/18957de911a054a17aeecaf2eefdb93f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25518" y="-216137"/>
            <a:ext cx="5699022" cy="809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691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7410"/>
            <a:ext cx="6032258" cy="672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718"/>
            <a:ext cx="3995936" cy="1404074"/>
          </a:xfrm>
        </p:spPr>
        <p:txBody>
          <a:bodyPr/>
          <a:lstStyle/>
          <a:p>
            <a:r>
              <a:rPr lang="ru-RU" dirty="0"/>
              <a:t>игры с картинками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935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3725" y="-3837"/>
            <a:ext cx="6410275" cy="690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игры с картинками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352627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39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ww.seniorark.com/Picture%20Fun/Optical%20Illusions/Image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6752"/>
            <a:ext cx="8964488" cy="508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73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676456" cy="7560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Лексическое домино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92" name="Picture 3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657932" y="3492600"/>
            <a:ext cx="286231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610561"/>
              </p:ext>
            </p:extLst>
          </p:nvPr>
        </p:nvGraphicFramePr>
        <p:xfrm>
          <a:off x="251882" y="1196754"/>
          <a:ext cx="6837209" cy="3132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Документ" r:id="rId5" imgW="10204181" imgH="6345393" progId="Word.Document.12">
                  <p:embed/>
                </p:oleObj>
              </mc:Choice>
              <mc:Fallback>
                <p:oleObj name="Документ" r:id="rId5" imgW="10204181" imgH="63453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882" y="1196754"/>
                        <a:ext cx="6837209" cy="3132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9824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8856984" cy="648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57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363272" cy="57606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продемонстрировать технологию </a:t>
            </a:r>
            <a:r>
              <a:rPr lang="ru-RU" sz="2000" dirty="0"/>
              <a:t>проведения </a:t>
            </a:r>
            <a:r>
              <a:rPr lang="ru-RU" sz="2000" dirty="0" smtClean="0"/>
              <a:t>игры при </a:t>
            </a:r>
            <a:r>
              <a:rPr lang="ru-RU" sz="2000" dirty="0"/>
              <a:t>обучении лексико-грамматическим навыкам на начальном этапе обучения иностранному языку.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8640"/>
            <a:ext cx="7772400" cy="2016224"/>
          </a:xfrm>
        </p:spPr>
        <p:txBody>
          <a:bodyPr>
            <a:normAutofit lnSpcReduction="10000"/>
          </a:bodyPr>
          <a:lstStyle/>
          <a:p>
            <a:endParaRPr lang="ru-RU" sz="4000" dirty="0" smtClean="0"/>
          </a:p>
          <a:p>
            <a:r>
              <a:rPr lang="ru-RU" sz="4000" dirty="0" smtClean="0"/>
              <a:t>Цель мастер-класса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126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fs00.infourok.ru/images/doc/247/252400/hello_html_29a1ff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-186116"/>
            <a:ext cx="5280101" cy="707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718"/>
            <a:ext cx="3923928" cy="3348290"/>
          </a:xfrm>
        </p:spPr>
        <p:txBody>
          <a:bodyPr/>
          <a:lstStyle/>
          <a:p>
            <a:r>
              <a:rPr lang="ru-RU" dirty="0" smtClean="0"/>
              <a:t>Кроссворды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23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305" y="539836"/>
            <a:ext cx="5791200" cy="539978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Crosses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zeroes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386082"/>
              </p:ext>
            </p:extLst>
          </p:nvPr>
        </p:nvGraphicFramePr>
        <p:xfrm>
          <a:off x="465593" y="1556792"/>
          <a:ext cx="7619999" cy="4889754"/>
        </p:xfrm>
        <a:graphic>
          <a:graphicData uri="http://schemas.openxmlformats.org/drawingml/2006/table">
            <a:tbl>
              <a:tblPr firstRow="1" firstCol="1" bandRow="1"/>
              <a:tblGrid>
                <a:gridCol w="2539681"/>
                <a:gridCol w="2540159"/>
                <a:gridCol w="2540159"/>
              </a:tblGrid>
              <a:tr h="1161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PLAY TENNIS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EVERY DAY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(?)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5" marR="51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HAVE TO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WEAR A UNIFORM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(+)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5" marR="51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WALK THE DOG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TWICE A WEEK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(+)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7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5" marR="51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Calibri"/>
                          <a:cs typeface="Times New Roman"/>
                        </a:rPr>
                        <a:t>LOOK!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SIMON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PLAY THE VIOLIN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Calibri"/>
                          <a:cs typeface="Times New Roman"/>
                        </a:rPr>
                        <a:t>(+)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5" marR="51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PLAY THE GUITAR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NOW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SHE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(-)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7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5" marR="51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LARRY AND LULU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 THE MOMENT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COOK A CAKE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(?)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5" marR="51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Calibri"/>
                          <a:cs typeface="Times New Roman"/>
                        </a:rPr>
                        <a:t>WE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Calibri"/>
                          <a:cs typeface="Times New Roman"/>
                        </a:rPr>
                        <a:t>GO TO THE PARK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Calibri"/>
                          <a:cs typeface="Times New Roman"/>
                        </a:rPr>
                        <a:t>ON SATURDAYS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Calibri"/>
                          <a:cs typeface="Times New Roman"/>
                        </a:rPr>
                        <a:t>(-)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5" marR="51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Calibri"/>
                          <a:cs typeface="Times New Roman"/>
                        </a:rPr>
                        <a:t>A NURSE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Calibri"/>
                          <a:cs typeface="Times New Roman"/>
                        </a:rPr>
                        <a:t>WORK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Calibri"/>
                          <a:cs typeface="Times New Roman"/>
                        </a:rPr>
                        <a:t>AT THE HOSPITAL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alibri"/>
                          <a:ea typeface="Calibri"/>
                          <a:cs typeface="Times New Roman"/>
                        </a:rPr>
                        <a:t>(+)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5" marR="51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POSTMEN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WORK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 THE GARAGE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(-)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7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5" marR="51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656184" cy="161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563801" cy="161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49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Наташа\Desktop\l3Lrhnhxs2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29562" y="-1129562"/>
            <a:ext cx="6777372" cy="903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212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181"/>
            <a:ext cx="898341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476672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грамматические сказки</a:t>
            </a:r>
          </a:p>
        </p:txBody>
      </p:sp>
    </p:spTree>
    <p:extLst>
      <p:ext uri="{BB962C8B-B14F-4D97-AF65-F5344CB8AC3E}">
        <p14:creationId xmlns:p14="http://schemas.microsoft.com/office/powerpoint/2010/main" val="3762397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200" y="0"/>
            <a:ext cx="4651623" cy="349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17" y="3573016"/>
            <a:ext cx="4381052" cy="328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200" y="3573017"/>
            <a:ext cx="4349024" cy="326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8" descr="I he she it we you they Mrs Grammar be 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1"/>
            <a:ext cx="4762794" cy="357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961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8" name="Picture 8" descr="https://ds03.infourok.ru/uploads/ex/0af9/00040298-13b12568/img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5071"/>
            <a:ext cx="4499992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s://ds03.infourok.ru/uploads/ex/0af9/00040298-13b12568/img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0358" y="3333549"/>
            <a:ext cx="4699268" cy="35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https://im0-tub-ru.yandex.net/i?id=bb63a69dadb4903cc548985e1f4f9318-l&amp;n=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445" y="1"/>
            <a:ext cx="4739453" cy="355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082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23995" cy="339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523995" cy="339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997" y="3402124"/>
            <a:ext cx="4620005" cy="346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31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0"/>
            <a:ext cx="7897688" cy="6126163"/>
          </a:xfrm>
        </p:spPr>
        <p:txBody>
          <a:bodyPr numCol="2">
            <a:normAutofit/>
          </a:bodyPr>
          <a:lstStyle/>
          <a:p>
            <a:r>
              <a:rPr lang="ru-RU" dirty="0" smtClean="0"/>
              <a:t>Перед тобой глагол </a:t>
            </a:r>
            <a:r>
              <a:rPr lang="en-US" dirty="0" smtClean="0"/>
              <a:t>to be </a:t>
            </a:r>
          </a:p>
          <a:p>
            <a:r>
              <a:rPr lang="ru-RU" dirty="0" smtClean="0"/>
              <a:t>Будь осторожен с ним, гляди. </a:t>
            </a:r>
          </a:p>
          <a:p>
            <a:r>
              <a:rPr lang="ru-RU" dirty="0" smtClean="0"/>
              <a:t>Король наш любит пошутить</a:t>
            </a:r>
          </a:p>
          <a:p>
            <a:r>
              <a:rPr lang="ru-RU" dirty="0" smtClean="0"/>
              <a:t>И внешность свою изменить</a:t>
            </a:r>
            <a:endParaRPr lang="en-US" dirty="0" smtClean="0"/>
          </a:p>
          <a:p>
            <a:r>
              <a:rPr lang="ru-RU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Увидишь маску </a:t>
            </a:r>
            <a:r>
              <a:rPr lang="en-US" dirty="0" smtClean="0"/>
              <a:t>am</a:t>
            </a:r>
            <a:r>
              <a:rPr lang="ru-RU" dirty="0" smtClean="0"/>
              <a:t>, мой друг</a:t>
            </a:r>
          </a:p>
          <a:p>
            <a:r>
              <a:rPr lang="ru-RU" dirty="0" smtClean="0"/>
              <a:t>Не долго думай, не гадай</a:t>
            </a:r>
          </a:p>
          <a:p>
            <a:r>
              <a:rPr lang="ru-RU" dirty="0" smtClean="0"/>
              <a:t>Конечно рядом будет </a:t>
            </a:r>
            <a:r>
              <a:rPr lang="en-US" dirty="0" smtClean="0"/>
              <a:t>I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А если встретишь маску </a:t>
            </a:r>
            <a:r>
              <a:rPr lang="en-US" dirty="0" smtClean="0"/>
              <a:t>is </a:t>
            </a:r>
          </a:p>
          <a:p>
            <a:r>
              <a:rPr lang="ru-RU" dirty="0" smtClean="0"/>
              <a:t>Не удивляйся, не сердись:</a:t>
            </a:r>
          </a:p>
          <a:p>
            <a:r>
              <a:rPr lang="ru-RU" dirty="0" smtClean="0"/>
              <a:t>Такой наряд надел </a:t>
            </a:r>
            <a:r>
              <a:rPr lang="en-US" dirty="0" smtClean="0"/>
              <a:t>to be </a:t>
            </a:r>
          </a:p>
          <a:p>
            <a:r>
              <a:rPr lang="ru-RU" dirty="0" smtClean="0"/>
              <a:t>Перед словами </a:t>
            </a:r>
            <a:r>
              <a:rPr lang="en-US" dirty="0" smtClean="0"/>
              <a:t>it she he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Как ни хитёр глагол </a:t>
            </a:r>
            <a:r>
              <a:rPr lang="en-US" dirty="0" smtClean="0"/>
              <a:t>to be </a:t>
            </a:r>
          </a:p>
          <a:p>
            <a:r>
              <a:rPr lang="ru-RU" dirty="0" smtClean="0"/>
              <a:t>А формы у него лишь три, </a:t>
            </a:r>
          </a:p>
          <a:p>
            <a:r>
              <a:rPr lang="ru-RU" dirty="0" smtClean="0"/>
              <a:t>Если встретишь форму </a:t>
            </a:r>
            <a:r>
              <a:rPr lang="en-US" dirty="0" smtClean="0"/>
              <a:t>are</a:t>
            </a:r>
          </a:p>
          <a:p>
            <a:r>
              <a:rPr lang="ru-RU" dirty="0" smtClean="0"/>
              <a:t>Всегда увидишь рядом с ней </a:t>
            </a:r>
          </a:p>
          <a:p>
            <a:r>
              <a:rPr lang="ru-RU" dirty="0" smtClean="0"/>
              <a:t>Местоименья </a:t>
            </a:r>
            <a:r>
              <a:rPr lang="en-US" dirty="0" smtClean="0"/>
              <a:t>we you they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62137"/>
            <a:ext cx="1114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6748" y="4840172"/>
            <a:ext cx="12763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947737"/>
            <a:ext cx="12573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911" y="4869160"/>
            <a:ext cx="11620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139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1371600"/>
          </a:xfrm>
        </p:spPr>
        <p:txBody>
          <a:bodyPr/>
          <a:lstStyle/>
          <a:p>
            <a:r>
              <a:rPr lang="ru-RU" dirty="0" smtClean="0"/>
              <a:t>Ролевые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91264" cy="4484712"/>
          </a:xfrm>
        </p:spPr>
        <p:txBody>
          <a:bodyPr/>
          <a:lstStyle/>
          <a:p>
            <a:r>
              <a:rPr lang="ru-RU" dirty="0"/>
              <a:t>театрализации о </a:t>
            </a:r>
            <a:r>
              <a:rPr lang="ru-RU" dirty="0" smtClean="0"/>
              <a:t>традициях  (диалог)</a:t>
            </a:r>
          </a:p>
          <a:p>
            <a:r>
              <a:rPr lang="ru-RU" dirty="0" smtClean="0"/>
              <a:t>Презентация о праздниках (рассказ)</a:t>
            </a:r>
          </a:p>
          <a:p>
            <a:r>
              <a:rPr lang="ru-RU" dirty="0" smtClean="0"/>
              <a:t>Представление культуры </a:t>
            </a:r>
            <a:r>
              <a:rPr lang="ru-RU" dirty="0"/>
              <a:t>англоговорящих </a:t>
            </a:r>
            <a:r>
              <a:rPr lang="ru-RU" dirty="0" smtClean="0"/>
              <a:t>стран (интервью)</a:t>
            </a:r>
          </a:p>
          <a:p>
            <a:r>
              <a:rPr lang="ru-RU" sz="6600" dirty="0">
                <a:solidFill>
                  <a:srgbClr val="FF0000"/>
                </a:solidFill>
              </a:rPr>
              <a:t>проекты</a:t>
            </a:r>
            <a:endParaRPr lang="ru-RU" sz="66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альбом</a:t>
            </a:r>
            <a:r>
              <a:rPr lang="ru-RU" dirty="0"/>
              <a:t>, </a:t>
            </a:r>
            <a:r>
              <a:rPr lang="en-US" dirty="0" smtClean="0"/>
              <a:t>(My holidays</a:t>
            </a:r>
            <a:r>
              <a:rPr lang="ru-RU" dirty="0" smtClean="0"/>
              <a:t>,</a:t>
            </a:r>
            <a:r>
              <a:rPr lang="en-US" dirty="0"/>
              <a:t> My family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коллаж</a:t>
            </a:r>
            <a:r>
              <a:rPr lang="ru-RU" dirty="0"/>
              <a:t> </a:t>
            </a:r>
            <a:r>
              <a:rPr lang="en-US" dirty="0"/>
              <a:t>(my </a:t>
            </a:r>
            <a:r>
              <a:rPr lang="en-US" dirty="0" err="1"/>
              <a:t>favourite</a:t>
            </a:r>
            <a:r>
              <a:rPr lang="en-US" dirty="0"/>
              <a:t> </a:t>
            </a:r>
            <a:r>
              <a:rPr lang="en-US" dirty="0" smtClean="0"/>
              <a:t>food, my toys), </a:t>
            </a:r>
            <a:endParaRPr lang="ru-RU" dirty="0" smtClean="0"/>
          </a:p>
          <a:p>
            <a:r>
              <a:rPr lang="ru-RU" dirty="0"/>
              <a:t> доклад, </a:t>
            </a:r>
            <a:r>
              <a:rPr lang="en-US" dirty="0" smtClean="0"/>
              <a:t>(Road Safety, )</a:t>
            </a:r>
            <a:endParaRPr lang="ru-RU" dirty="0" smtClean="0"/>
          </a:p>
          <a:p>
            <a:r>
              <a:rPr lang="ru-RU" dirty="0" smtClean="0"/>
              <a:t>спектакль</a:t>
            </a:r>
            <a:r>
              <a:rPr lang="ru-RU" dirty="0"/>
              <a:t>. </a:t>
            </a:r>
            <a:r>
              <a:rPr lang="en-US" dirty="0" smtClean="0"/>
              <a:t>(Goldilocks and three bears, The toy soldier)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6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Наташа\Desktop\ApEDfqt-H0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716016" cy="628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Наташа\Desktop\6kS3xpdNYv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427984" y="404664"/>
            <a:ext cx="4716016" cy="628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94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91880" y="1447800"/>
            <a:ext cx="5400600" cy="5410200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ru-RU" sz="1800" dirty="0" smtClean="0"/>
              <a:t>Игра-это </a:t>
            </a:r>
            <a:r>
              <a:rPr lang="ru-RU" sz="1800" dirty="0"/>
              <a:t>искра, зажигающая огонек пытливости и </a:t>
            </a:r>
            <a:r>
              <a:rPr lang="ru-RU" sz="1800" dirty="0" smtClean="0"/>
              <a:t>любознательности» 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 smtClean="0">
                <a:solidFill>
                  <a:srgbClr val="FF0000"/>
                </a:solidFill>
              </a:rPr>
              <a:t>В.А.Сухомлинский</a:t>
            </a:r>
            <a:r>
              <a:rPr lang="ru-RU" sz="18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2729855" cy="388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2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1" name="Picture 3" descr="C:\Users\Наташа\Desktop\BI-BhDqOQ1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8398" y="-106501"/>
            <a:ext cx="5223376" cy="696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180" y="29344"/>
            <a:ext cx="4317148" cy="697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645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756002"/>
          </a:xfrm>
        </p:spPr>
        <p:txBody>
          <a:bodyPr/>
          <a:lstStyle/>
          <a:p>
            <a:r>
              <a:rPr lang="ru-RU" dirty="0" smtClean="0"/>
              <a:t>Рефлексия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www.artwall.ru/files/products/sticker_p-575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6346676" cy="605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217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pp.userapi.com/c841425/v841425965/2e4a9/o9k64YMa72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70"/>
            <a:ext cx="9138172" cy="68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512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922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демонстрационно-ролевые игры на основе </a:t>
            </a:r>
            <a:r>
              <a:rPr lang="ru-RU" dirty="0" smtClean="0"/>
              <a:t>песен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184576"/>
          </a:xfrm>
        </p:spPr>
        <p:txBody>
          <a:bodyPr>
            <a:normAutofit/>
          </a:bodyPr>
          <a:lstStyle/>
          <a:p>
            <a:pPr marL="18288"/>
            <a:r>
              <a:rPr lang="en-US" sz="3200" dirty="0"/>
              <a:t>I am He is She is It is </a:t>
            </a:r>
          </a:p>
          <a:p>
            <a:pPr marL="18288"/>
            <a:r>
              <a:rPr lang="en-US" sz="3200" dirty="0"/>
              <a:t>We are You are They are</a:t>
            </a:r>
          </a:p>
          <a:p>
            <a:pPr marL="18288"/>
            <a:r>
              <a:rPr lang="en-US" sz="3200" dirty="0"/>
              <a:t>I am He is She is It is </a:t>
            </a:r>
          </a:p>
          <a:p>
            <a:pPr marL="18288"/>
            <a:r>
              <a:rPr lang="en-US" sz="3200" dirty="0"/>
              <a:t>We are You are They are</a:t>
            </a:r>
          </a:p>
          <a:p>
            <a:pPr marL="18288" indent="0">
              <a:buNone/>
            </a:pP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340768"/>
            <a:ext cx="2529408" cy="321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049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92204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184576"/>
          </a:xfrm>
        </p:spPr>
        <p:txBody>
          <a:bodyPr>
            <a:normAutofit/>
          </a:bodyPr>
          <a:lstStyle/>
          <a:p>
            <a:r>
              <a:rPr lang="en-US" sz="2800" dirty="0"/>
              <a:t>I’m not He’s not She’s not It’s not</a:t>
            </a:r>
            <a:endParaRPr lang="ru-RU" sz="2800" dirty="0"/>
          </a:p>
          <a:p>
            <a:r>
              <a:rPr lang="en-US" sz="2800" dirty="0"/>
              <a:t>We aren’t You aren’t They aren’t </a:t>
            </a:r>
            <a:endParaRPr lang="ru-RU" sz="2800" dirty="0"/>
          </a:p>
          <a:p>
            <a:r>
              <a:rPr lang="en-US" sz="2800" dirty="0"/>
              <a:t>I’m not He’s not She’s not It’s not</a:t>
            </a:r>
            <a:endParaRPr lang="ru-RU" sz="2800" dirty="0"/>
          </a:p>
          <a:p>
            <a:r>
              <a:rPr lang="en-US" sz="2800" dirty="0"/>
              <a:t>We aren’t You aren’t They aren’t </a:t>
            </a:r>
            <a:endParaRPr lang="ru-RU" sz="2800" dirty="0"/>
          </a:p>
          <a:p>
            <a:pPr marL="18288" indent="0">
              <a:buNone/>
            </a:pP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365672"/>
            <a:ext cx="2529408" cy="321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381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92204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184576"/>
          </a:xfrm>
        </p:spPr>
        <p:txBody>
          <a:bodyPr>
            <a:normAutofit/>
          </a:bodyPr>
          <a:lstStyle/>
          <a:p>
            <a:r>
              <a:rPr lang="en-US" sz="3200" dirty="0"/>
              <a:t>Am I? Is he? Is she? Is it? </a:t>
            </a:r>
            <a:endParaRPr lang="ru-RU" sz="3200" dirty="0"/>
          </a:p>
          <a:p>
            <a:r>
              <a:rPr lang="en-US" sz="3200" dirty="0"/>
              <a:t>Are we Are you Are they?</a:t>
            </a:r>
            <a:endParaRPr lang="ru-RU" sz="3200" dirty="0"/>
          </a:p>
          <a:p>
            <a:r>
              <a:rPr lang="en-US" sz="3200" dirty="0"/>
              <a:t>Am I? Is he? Is she? Is it? </a:t>
            </a:r>
            <a:endParaRPr lang="ru-RU" sz="3200" dirty="0"/>
          </a:p>
          <a:p>
            <a:r>
              <a:rPr lang="en-US" sz="3200" dirty="0"/>
              <a:t>Are we Are you Are they?</a:t>
            </a:r>
            <a:endParaRPr lang="ru-RU" sz="3200" dirty="0"/>
          </a:p>
          <a:p>
            <a:pPr marL="18288" indent="0">
              <a:buNone/>
            </a:pP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340768"/>
            <a:ext cx="2529408" cy="321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948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756002"/>
          </a:xfrm>
        </p:spPr>
        <p:txBody>
          <a:bodyPr/>
          <a:lstStyle/>
          <a:p>
            <a:r>
              <a:rPr lang="ru-RU" dirty="0" smtClean="0"/>
              <a:t>Рефлексия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www.artwall.ru/files/products/sticker_p-575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6346676" cy="605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94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63688" y="2761702"/>
            <a:ext cx="6120680" cy="412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718"/>
            <a:ext cx="9144000" cy="2124154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/>
              <a:t>А вы </a:t>
            </a:r>
            <a:r>
              <a:rPr lang="ru-RU" dirty="0" smtClean="0"/>
              <a:t>применяете игровые технологии </a:t>
            </a:r>
            <a:r>
              <a:rPr lang="ru-RU" smtClean="0"/>
              <a:t>на уроке?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часто                       редко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264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en-US" sz="7200" dirty="0">
                <a:solidFill>
                  <a:srgbClr val="C00000"/>
                </a:solidFill>
              </a:rPr>
              <a:t>THANK YOU FOR YOUR ATTENTION! </a:t>
            </a:r>
            <a:endParaRPr lang="ru-RU" sz="72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892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61198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Догадайся!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340768"/>
            <a:ext cx="8064896" cy="51125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«Я в буфете </a:t>
            </a:r>
            <a:r>
              <a:rPr lang="en-US" sz="2800" dirty="0" smtClean="0">
                <a:solidFill>
                  <a:srgbClr val="FF0000"/>
                </a:solidFill>
              </a:rPr>
              <a:t>buy-bought-bought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Первоклассный бутерброд</a:t>
            </a:r>
          </a:p>
          <a:p>
            <a:r>
              <a:rPr lang="ru-RU" sz="2800" dirty="0" smtClean="0"/>
              <a:t>За него я </a:t>
            </a:r>
            <a:r>
              <a:rPr lang="en-US" sz="2800" dirty="0" smtClean="0">
                <a:solidFill>
                  <a:srgbClr val="FF0000"/>
                </a:solidFill>
              </a:rPr>
              <a:t>pay-paid-paid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И на парту </a:t>
            </a:r>
            <a:r>
              <a:rPr lang="en-US" sz="2800" dirty="0" smtClean="0">
                <a:solidFill>
                  <a:srgbClr val="FF0000"/>
                </a:solidFill>
              </a:rPr>
              <a:t>lay-laid-laid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И совсем не </a:t>
            </a:r>
            <a:r>
              <a:rPr lang="en-US" sz="2800" dirty="0" smtClean="0">
                <a:solidFill>
                  <a:srgbClr val="FF0000"/>
                </a:solidFill>
              </a:rPr>
              <a:t>think-thought-thought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Что сосед его умнёт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r>
              <a:rPr lang="ru-RU" sz="2800" dirty="0" smtClean="0"/>
              <a:t>И теперь мне очень грустно</a:t>
            </a:r>
            <a:r>
              <a:rPr lang="en-US" sz="2800" dirty="0" smtClean="0"/>
              <a:t> –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Smell-smelt-smelt </a:t>
            </a:r>
            <a:r>
              <a:rPr lang="ru-RU" sz="2800" dirty="0" smtClean="0"/>
              <a:t> он очень вкусно!» 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172285"/>
              </p:ext>
            </p:extLst>
          </p:nvPr>
        </p:nvGraphicFramePr>
        <p:xfrm>
          <a:off x="7188200" y="1785938"/>
          <a:ext cx="13144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Объект упаковщика для оболочки" showAsIcon="1" r:id="rId3" imgW="1314720" imgH="488520" progId="Package">
                  <p:embed/>
                </p:oleObj>
              </mc:Choice>
              <mc:Fallback>
                <p:oleObj name="Объект упаковщика для оболочки" showAsIcon="1" r:id="rId3" imgW="13147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88200" y="1785938"/>
                        <a:ext cx="13144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8774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435280" cy="5149552"/>
          </a:xfrm>
        </p:spPr>
        <p:txBody>
          <a:bodyPr/>
          <a:lstStyle/>
          <a:p>
            <a:r>
              <a:rPr lang="ru-RU" sz="2400" dirty="0"/>
              <a:t>-  создание психологической готовности учащихся к речевому общению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  обеспечение естественной необходимости многократного повторения ими языкового материала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  </a:t>
            </a:r>
            <a:r>
              <a:rPr lang="ru-RU" sz="2400" dirty="0" smtClean="0"/>
              <a:t>тренировка </a:t>
            </a:r>
            <a:r>
              <a:rPr lang="ru-RU" sz="2400" dirty="0"/>
              <a:t>учащихся в выборе нужного речевого </a:t>
            </a:r>
            <a:r>
              <a:rPr lang="ru-RU" sz="2400" dirty="0" smtClean="0"/>
              <a:t>варианта.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задачи: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685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972026"/>
          </a:xfrm>
        </p:spPr>
        <p:txBody>
          <a:bodyPr>
            <a:normAutofit/>
          </a:bodyPr>
          <a:lstStyle/>
          <a:p>
            <a:r>
              <a:rPr lang="de-DE" dirty="0" err="1" smtClean="0"/>
              <a:t>Snowball</a:t>
            </a:r>
            <a:r>
              <a:rPr lang="ru-RU" dirty="0" smtClean="0"/>
              <a:t>, игры-зарядки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engfairy.com/wp-content/uploads/2017/04/hello_html_m3c81f3b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628800"/>
            <a:ext cx="902557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2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922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демонстрационно-ролевые игры на основе </a:t>
            </a:r>
            <a:r>
              <a:rPr lang="ru-RU" dirty="0" smtClean="0"/>
              <a:t>песен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18457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800" b="1" dirty="0" smtClean="0"/>
              <a:t>I am He is She is It is </a:t>
            </a:r>
          </a:p>
          <a:p>
            <a:pPr marL="18288" indent="0">
              <a:buNone/>
            </a:pPr>
            <a:r>
              <a:rPr lang="en-US" sz="2800" b="1" dirty="0" smtClean="0"/>
              <a:t>You are We are They are</a:t>
            </a:r>
          </a:p>
          <a:p>
            <a:pPr marL="18288" indent="0">
              <a:buNone/>
            </a:pPr>
            <a:r>
              <a:rPr lang="en-US" sz="2800" b="1" dirty="0" smtClean="0"/>
              <a:t>Am I? Is he? Is she? Is it?</a:t>
            </a:r>
          </a:p>
          <a:p>
            <a:pPr marL="18288" indent="0">
              <a:buNone/>
            </a:pPr>
            <a:r>
              <a:rPr lang="en-US" sz="2800" b="1" dirty="0" smtClean="0"/>
              <a:t>Are we? Are you? Are they?</a:t>
            </a:r>
            <a:endParaRPr lang="ru-RU" sz="2800" b="1" dirty="0" smtClean="0"/>
          </a:p>
          <a:p>
            <a:endParaRPr lang="ru-RU" dirty="0"/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r>
              <a:rPr lang="ru-RU" dirty="0" err="1" smtClean="0"/>
              <a:t>Пропевать</a:t>
            </a:r>
            <a:r>
              <a:rPr lang="ru-RU" dirty="0" smtClean="0"/>
              <a:t> местоимения и формы глагола </a:t>
            </a:r>
            <a:r>
              <a:rPr lang="en-US" dirty="0" smtClean="0"/>
              <a:t>to be </a:t>
            </a:r>
            <a:r>
              <a:rPr lang="ru-RU" dirty="0" smtClean="0"/>
              <a:t>хором или по одному, под мелодию песни «В лесу родилась ёлочка»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340768"/>
            <a:ext cx="2529408" cy="321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7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6119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</a:t>
            </a:r>
            <a:r>
              <a:rPr lang="ru-RU" dirty="0" smtClean="0"/>
              <a:t>ссоциации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496944" cy="606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58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.pility.com/images246/c14jua0crs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46" y="1851280"/>
            <a:ext cx="7922772" cy="495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демонстрационно-ролевые игры на основе </a:t>
            </a:r>
            <a:r>
              <a:rPr lang="ru-RU" sz="2400" dirty="0" smtClean="0"/>
              <a:t>стихотворений</a:t>
            </a:r>
            <a:br>
              <a:rPr lang="ru-RU" sz="2400" dirty="0" smtClean="0"/>
            </a:br>
            <a:r>
              <a:rPr lang="ru-RU" sz="2000" dirty="0" smtClean="0"/>
              <a:t>Цепочка </a:t>
            </a:r>
            <a:r>
              <a:rPr lang="ru-RU" sz="2000" dirty="0"/>
              <a:t>слов </a:t>
            </a:r>
            <a:endParaRPr lang="ru-RU" sz="24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788024" y="1916832"/>
            <a:ext cx="4250364" cy="3960440"/>
          </a:xfrm>
        </p:spPr>
        <p:txBody>
          <a:bodyPr>
            <a:normAutofit fontScale="92500" lnSpcReduction="10000"/>
          </a:bodyPr>
          <a:lstStyle/>
          <a:p>
            <a:pPr marL="18288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HE IS A SUPERMAN</a:t>
            </a:r>
          </a:p>
          <a:p>
            <a:pPr marL="18288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HE ALWAYS HELPS</a:t>
            </a:r>
          </a:p>
          <a:p>
            <a:pPr marL="18288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HE NEVER LATES</a:t>
            </a:r>
          </a:p>
          <a:p>
            <a:pPr marL="18288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HE SAVES EVERY </a:t>
            </a:r>
            <a:r>
              <a:rPr lang="en-US" b="1" dirty="0">
                <a:solidFill>
                  <a:srgbClr val="FF0000"/>
                </a:solidFill>
              </a:rPr>
              <a:t>DAY</a:t>
            </a:r>
          </a:p>
          <a:p>
            <a:pPr marL="18288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AND SOMETIMES IT IS HARD</a:t>
            </a:r>
          </a:p>
          <a:p>
            <a:pPr marL="18288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BUT I BELIEVE </a:t>
            </a:r>
          </a:p>
          <a:p>
            <a:pPr marL="18288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HE DOESN’T GIVE UP</a:t>
            </a:r>
          </a:p>
          <a:p>
            <a:pPr marL="18288" indent="0">
              <a:lnSpc>
                <a:spcPct val="15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0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756002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229782"/>
            <a:ext cx="7504290" cy="562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3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5938" cy="6119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Проектные, </a:t>
            </a:r>
            <a:r>
              <a:rPr lang="en-US" dirty="0" smtClean="0"/>
              <a:t>“hide and seek”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img1.liveinternet.ru/images/attach/c/6/93/204/93204533_zagruzhenn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9" y="980728"/>
            <a:ext cx="90785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3259715"/>
            <a:ext cx="12382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3572143"/>
            <a:ext cx="1180809" cy="164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108581"/>
            <a:ext cx="9429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214" y="3733800"/>
            <a:ext cx="2286586" cy="120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696" y="3733800"/>
            <a:ext cx="15716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031" y="2421995"/>
            <a:ext cx="1277787" cy="11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001" y="3476763"/>
            <a:ext cx="1597695" cy="11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3138" y="2374572"/>
            <a:ext cx="6572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4173" y="2998359"/>
            <a:ext cx="633349" cy="94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5" y="3621665"/>
            <a:ext cx="17049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365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1159</TotalTime>
  <Words>518</Words>
  <Application>Microsoft Office PowerPoint</Application>
  <PresentationFormat>Экран (4:3)</PresentationFormat>
  <Paragraphs>146</Paragraphs>
  <Slides>40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Главная</vt:lpstr>
      <vt:lpstr>Документ</vt:lpstr>
      <vt:lpstr>Объект упаковщика для оболочки</vt:lpstr>
      <vt:lpstr>ИГРОВЫЕ ФОРМЫ РАБОТЫ КАК РЕСУРС ФОРМИРОВАНИЯ ЯЗЫКОВЫХ КОМПЕТЕНЦИЙ УЧАЩИХСЯ </vt:lpstr>
      <vt:lpstr>    продемонстрировать технологию проведения игры при обучении лексико-грамматическим навыкам на начальном этапе обучения иностранному языку.    </vt:lpstr>
      <vt:lpstr>Игра-это искра, зажигающая огонек пытливости и любознательности»      В.А.Сухомлинский. </vt:lpstr>
      <vt:lpstr>-  создание психологической готовности учащихся к речевому общению;  -  обеспечение естественной необходимости многократного повторения ими языкового материала;  -  тренировка учащихся в выборе нужного речевого варианта.</vt:lpstr>
      <vt:lpstr>демонстрационно-ролевые игры на основе песен</vt:lpstr>
      <vt:lpstr>ассоциации </vt:lpstr>
      <vt:lpstr>демонстрационно-ролевые игры на основе стихотворений Цепочка слов </vt:lpstr>
      <vt:lpstr>Презентация PowerPoint</vt:lpstr>
      <vt:lpstr>Проектные, “hide and seek”</vt:lpstr>
      <vt:lpstr>Where is Masha?  She’s  … the chair. </vt:lpstr>
      <vt:lpstr>Where’s Masha?</vt:lpstr>
      <vt:lpstr>Презентация PowerPoint</vt:lpstr>
      <vt:lpstr>«Угадай вид спорта», пантомимы</vt:lpstr>
      <vt:lpstr>игры с картинками </vt:lpstr>
      <vt:lpstr>игры с картинками </vt:lpstr>
      <vt:lpstr>игры с картинками </vt:lpstr>
      <vt:lpstr>Презентация PowerPoint</vt:lpstr>
      <vt:lpstr>Лексическое домино</vt:lpstr>
      <vt:lpstr>Презентация PowerPoint</vt:lpstr>
      <vt:lpstr>Кроссворды </vt:lpstr>
      <vt:lpstr>Crosses and zeroes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Ролевые игры</vt:lpstr>
      <vt:lpstr>Презентация PowerPoint</vt:lpstr>
      <vt:lpstr>Презентация PowerPoint</vt:lpstr>
      <vt:lpstr>Рефлексия </vt:lpstr>
      <vt:lpstr>Презентация PowerPoint</vt:lpstr>
      <vt:lpstr>демонстрационно-ролевые игры на основе песен</vt:lpstr>
      <vt:lpstr>Презентация PowerPoint</vt:lpstr>
      <vt:lpstr>Презентация PowerPoint</vt:lpstr>
      <vt:lpstr>Рефлексия </vt:lpstr>
      <vt:lpstr>А вы применяете игровые технологии на уроке?  часто                       редко  </vt:lpstr>
      <vt:lpstr>Презентация PowerPoint</vt:lpstr>
      <vt:lpstr>Догадайся! </vt:lpstr>
      <vt:lpstr>Snowball, игры-зарядки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User</cp:lastModifiedBy>
  <cp:revision>53</cp:revision>
  <dcterms:created xsi:type="dcterms:W3CDTF">2017-10-19T19:34:37Z</dcterms:created>
  <dcterms:modified xsi:type="dcterms:W3CDTF">2017-11-16T10:46:37Z</dcterms:modified>
</cp:coreProperties>
</file>